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gQmnIKhX1/JHtk8wRkh9mtBSzE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B25C28-F865-4736-817F-E81EBF117F3E}">
  <a:tblStyle styleId="{99B25C28-F865-4736-817F-E81EBF117F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a680ea92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g2fa680ea92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a680ea92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2fa680ea92d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a680ea92d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2fa680ea92d_1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a680ea92d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fa680ea92d_1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Google Shape;50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" name="Google Shape;11;p2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bg>
      <p:bgPr>
        <a:solidFill>
          <a:srgbClr val="2B255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0" name="Google Shape;4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41" name="Google Shape;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42" name="Google Shape;4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43" name="Google Shape;4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3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ue background">
  <p:cSld name="3_Blue background">
    <p:bg>
      <p:bgPr>
        <a:solidFill>
          <a:srgbClr val="2B255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rgbClr val="2B255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1" name="Google Shape;5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52" name="Google Shape;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53" name="Google Shape;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54" name="Google Shape;5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rgbClr val="2B255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59" name="Google Shape;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0" name="Google Shape;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1" name="Google Shape;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62" name="Google Shape;6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rgbClr val="2B255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7" name="Google Shape;6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68" name="Google Shape;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9" name="Google Shape;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0" name="Google Shape;7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bg>
      <p:bgPr>
        <a:solidFill>
          <a:srgbClr val="2B255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75" name="Google Shape;7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76" name="Google Shape;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77" name="Google Shape;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78" name="Google Shape;7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solidFill>
          <a:srgbClr val="2B255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3" name="Google Shape;8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84" name="Google Shape;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85" name="Google Shape;8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86" name="Google Shape;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rgbClr val="2B255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2" name="Google Shape;9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93" name="Google Shape;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94" name="Google Shape;9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95" name="Google Shape;9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rgbClr val="2B255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9" name="Google Shape;9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0" name="Google Shape;1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1" name="Google Shape;10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2" name="Google Shape;10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bg>
      <p:bgPr>
        <a:solidFill>
          <a:srgbClr val="2B255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5" name="Google Shape;1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06" name="Google Shape;1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07" name="Google Shape;10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8" name="Google Shape;10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4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bg>
      <p:bgPr>
        <a:solidFill>
          <a:srgbClr val="2B255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14" name="Google Shape;1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15" name="Google Shape;1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16" name="Google Shape;11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17" name="Google Shape;11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4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4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ue background">
  <p:cSld name="2_Blue background">
    <p:bg>
      <p:bgPr>
        <a:solidFill>
          <a:srgbClr val="2B255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2B255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5" name="Google Shape;12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26" name="Google Shape;1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27" name="Google Shape;12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28" name="Google Shape;12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4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rgbClr val="2B255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33" name="Google Shape;13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34" name="Google Shape;1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35" name="Google Shape;1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36" name="Google Shape;1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4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2B255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1" name="Google Shape;14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42" name="Google Shape;1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43" name="Google Shape;1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44" name="Google Shape;1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46" name="Google Shape;146;p4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solidFill>
          <a:srgbClr val="2B255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9" name="Google Shape;14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0" name="Google Shape;15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1" name="Google Shape;15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52" name="Google Shape;15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6"/>
          <p:cNvSpPr txBox="1"/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46"/>
          <p:cNvSpPr txBox="1"/>
          <p:nvPr>
            <p:ph idx="1" type="body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4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rgbClr val="2B255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57" name="Google Shape;15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58" name="Google Shape;1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59" name="Google Shape;1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0" name="Google Shape;16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7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7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4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rgbClr val="2B255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66" name="Google Shape;16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67" name="Google Shape;16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68" name="Google Shape;16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69" name="Google Shape;16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8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4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2B255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3" name="Google Shape;17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74" name="Google Shape;17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75" name="Google Shape;17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76" name="Google Shape;17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solidFill>
          <a:srgbClr val="2B255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9" name="Google Shape;17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0" name="Google Shape;1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81" name="Google Shape;18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82" name="Google Shape;18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5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5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5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bg>
      <p:bgPr>
        <a:solidFill>
          <a:srgbClr val="2B255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8" name="Google Shape;18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189" name="Google Shape;1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190" name="Google Shape;19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91" name="Google Shape;19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51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51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5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ue background">
  <p:cSld name="1_Blue background">
    <p:bg>
      <p:bgPr>
        <a:solidFill>
          <a:srgbClr val="2B255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2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2B255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99" name="Google Shape;19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0" name="Google Shape;2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1" name="Google Shape;20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02" name="Google Shape;20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3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2B255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07" name="Google Shape;20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08" name="Google Shape;2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9" name="Google Shape;20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0" name="Google Shape;21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4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54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2B255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15" name="Google Shape;21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16" name="Google Shape;2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17" name="Google Shape;21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18" name="Google Shape;2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20" name="Google Shape;220;p5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5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rgbClr val="2B255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23" name="Google Shape;22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24" name="Google Shape;2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25" name="Google Shape;22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26" name="Google Shape;22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6"/>
          <p:cNvSpPr txBox="1"/>
          <p:nvPr>
            <p:ph idx="1" type="body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2" type="body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5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rgbClr val="2B255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2" name="Google Shape;23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33" name="Google Shape;2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34" name="Google Shape;2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35" name="Google Shape;23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7"/>
          <p:cNvSpPr txBox="1"/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37" name="Google Shape;237;p5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2B255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39" name="Google Shape;23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0" name="Google Shape;2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1" name="Google Shape;2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2" name="Google Shape;24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2B255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5" name="Google Shape;2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46" name="Google Shape;2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47" name="Google Shape;2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48" name="Google Shape;24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9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0" name="Google Shape;250;p59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5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5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rgbClr val="2B255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54" name="Google Shape;25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255" name="Google Shape;2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56" name="Google Shape;2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57" name="Google Shape;25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6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6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6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2400"/>
              <a:buFont typeface="Calibri"/>
              <a:buNone/>
              <a:defRPr sz="2400">
                <a:solidFill>
                  <a:srgbClr val="FEFFFE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>
  <p:cSld name="Blue background">
    <p:bg>
      <p:bgPr>
        <a:solidFill>
          <a:srgbClr val="2B255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FEFFF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2"/>
          <p:cNvSpPr txBox="1"/>
          <p:nvPr>
            <p:ph type="title"/>
          </p:nvPr>
        </p:nvSpPr>
        <p:spPr>
          <a:xfrm>
            <a:off x="1039653" y="1153987"/>
            <a:ext cx="10112695" cy="921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62"/>
          <p:cNvSpPr txBox="1"/>
          <p:nvPr>
            <p:ph idx="1" type="body"/>
          </p:nvPr>
        </p:nvSpPr>
        <p:spPr>
          <a:xfrm>
            <a:off x="1039653" y="2087362"/>
            <a:ext cx="4919546" cy="4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62"/>
          <p:cNvSpPr txBox="1"/>
          <p:nvPr>
            <p:ph idx="2" type="body"/>
          </p:nvPr>
        </p:nvSpPr>
        <p:spPr>
          <a:xfrm>
            <a:off x="6232802" y="2087362"/>
            <a:ext cx="4919546" cy="408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6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6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62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Caption">
  <p:cSld name="3_Content with Caption">
    <p:bg>
      <p:bgPr>
        <a:solidFill>
          <a:srgbClr val="2B255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1" name="Google Shape;3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53800" y="-360"/>
            <a:ext cx="771056" cy="1172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7" id="32" name="Google Shape;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438" y="318824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3" name="Google Shape;3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163" y="219583"/>
            <a:ext cx="771056" cy="771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34" name="Google Shape;3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4426" y="256850"/>
            <a:ext cx="959441" cy="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0"/>
          <p:cNvSpPr txBox="1"/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" type="body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C83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FEFF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hyperlink" Target="https://pandas.pydata.or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hyperlink" Target="https://scikit-learn.org" TargetMode="External"/><Relationship Id="rId11" Type="http://schemas.openxmlformats.org/officeDocument/2006/relationships/hyperlink" Target="https://flask.palletsprojects.com" TargetMode="External"/><Relationship Id="rId10" Type="http://schemas.openxmlformats.org/officeDocument/2006/relationships/hyperlink" Target="https://numpy.org" TargetMode="External"/><Relationship Id="rId12" Type="http://schemas.openxmlformats.org/officeDocument/2006/relationships/hyperlink" Target="https://sdgs.un.org/goal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desk using a computer&#10;&#10;Description automatically generated" id="275" name="Google Shape;275;p1"/>
          <p:cNvPicPr preferRelativeResize="0"/>
          <p:nvPr/>
        </p:nvPicPr>
        <p:blipFill rotWithShape="1">
          <a:blip r:embed="rId3">
            <a:alphaModFix/>
          </a:blip>
          <a:srcRect b="35700" l="28" r="5881" t="125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"/>
          <p:cNvSpPr/>
          <p:nvPr/>
        </p:nvSpPr>
        <p:spPr>
          <a:xfrm>
            <a:off x="-11767" y="1339747"/>
            <a:ext cx="12203700" cy="55350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277" name="Google Shape;27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278" name="Google Shape;27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79" name="Google Shape;27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280" name="Google Shape;280;p1"/>
          <p:cNvPicPr preferRelativeResize="0"/>
          <p:nvPr/>
        </p:nvPicPr>
        <p:blipFill rotWithShape="1">
          <a:blip r:embed="rId7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p1"/>
          <p:cNvPicPr preferRelativeResize="0"/>
          <p:nvPr/>
        </p:nvPicPr>
        <p:blipFill rotWithShape="1">
          <a:blip r:embed="rId8">
            <a:alphaModFix/>
          </a:blip>
          <a:srcRect b="33964" l="1000" r="13538" t="0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2" name="Google Shape;28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0497" y="2051146"/>
            <a:ext cx="4240770" cy="411718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"/>
          <p:cNvSpPr txBox="1"/>
          <p:nvPr/>
        </p:nvSpPr>
        <p:spPr>
          <a:xfrm>
            <a:off x="5690150" y="2297775"/>
            <a:ext cx="606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Microsoft YaHei"/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AI-Driven Landslide Susceptibility Prediction for Early Risk Mitigation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"/>
          <p:cNvSpPr txBox="1"/>
          <p:nvPr>
            <p:ph idx="1" type="body"/>
          </p:nvPr>
        </p:nvSpPr>
        <p:spPr>
          <a:xfrm>
            <a:off x="6184850" y="4260500"/>
            <a:ext cx="2882700" cy="2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b="1"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	Selam Habtewold</a:t>
            </a:r>
            <a:endParaRPr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	Finhas Demissie</a:t>
            </a:r>
            <a:endParaRPr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	Bealu Girma</a:t>
            </a:r>
            <a:endParaRPr sz="1600">
              <a:solidFill>
                <a:srgbClr val="FEFFF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FFFE"/>
              </a:buClr>
              <a:buSzPts val="1600"/>
              <a:buNone/>
            </a:pPr>
            <a:r>
              <a:rPr b="1"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-US" sz="1600">
                <a:solidFill>
                  <a:srgbClr val="FEFFFE"/>
                </a:solidFill>
                <a:latin typeface="Arial"/>
                <a:ea typeface="Arial"/>
                <a:cs typeface="Arial"/>
                <a:sym typeface="Arial"/>
              </a:rPr>
              <a:t>: 14-Oct-2024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7" name="Google Shape;397;g2fa680ea92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g2fa680ea92d_0_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99" name="Google Shape;399;g2fa680ea92d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1" cy="52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00" name="Google Shape;400;g2fa680ea92d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g2fa680ea92d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g2fa680ea92d_0_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g2fa680ea92d_0_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fa680ea92d_0_0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Exploratory Data Analysis and Feature Engineering</a:t>
            </a:r>
            <a:endParaRPr b="0" i="0" sz="4400" u="none" cap="none" strike="noStrike">
              <a:solidFill>
                <a:srgbClr val="FFC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2fa680ea92d_0_0"/>
          <p:cNvSpPr txBox="1"/>
          <p:nvPr/>
        </p:nvSpPr>
        <p:spPr>
          <a:xfrm>
            <a:off x="751976" y="224973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292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❖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</a:pPr>
            <a:r>
              <a:rPr lang="en-US" sz="2800">
                <a:solidFill>
                  <a:schemeClr val="dk1"/>
                </a:solidFill>
              </a:rPr>
              <a:t>Feature Creation</a:t>
            </a:r>
            <a:r>
              <a:rPr lang="en-US" sz="2200">
                <a:solidFill>
                  <a:schemeClr val="dk1"/>
                </a:solidFill>
              </a:rPr>
              <a:t>:</a:t>
            </a:r>
            <a:endParaRPr sz="2200">
              <a:solidFill>
                <a:schemeClr val="dk1"/>
              </a:solidFill>
            </a:endParaRPr>
          </a:p>
          <a:p>
            <a:pPr indent="-2540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2200">
                <a:solidFill>
                  <a:schemeClr val="dk1"/>
                </a:solidFill>
              </a:rPr>
              <a:t>Slope × Precipitation: Captured interaction between steep terrains and rainfall.</a:t>
            </a:r>
            <a:endParaRPr sz="2200">
              <a:solidFill>
                <a:schemeClr val="dk1"/>
              </a:solidFill>
            </a:endParaRPr>
          </a:p>
          <a:p>
            <a:pPr indent="-2540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2200">
                <a:solidFill>
                  <a:schemeClr val="dk1"/>
                </a:solidFill>
              </a:rPr>
              <a:t>Vegetation-Water Index (NDVI × NDWI): Assessed soil stability and moisture levels.</a:t>
            </a:r>
            <a:endParaRPr sz="2200">
              <a:solidFill>
                <a:schemeClr val="dk1"/>
              </a:solidFill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</a:pPr>
            <a:r>
              <a:rPr lang="en-US" sz="2200">
                <a:solidFill>
                  <a:schemeClr val="dk1"/>
                </a:solidFill>
              </a:rPr>
              <a:t>Feature Transformation:</a:t>
            </a:r>
            <a:endParaRPr sz="2200">
              <a:solidFill>
                <a:schemeClr val="dk1"/>
              </a:solidFill>
            </a:endParaRPr>
          </a:p>
          <a:p>
            <a:pPr indent="-2540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2200">
                <a:solidFill>
                  <a:schemeClr val="dk1"/>
                </a:solidFill>
              </a:rPr>
              <a:t>Binning: Simplified continuous variables like elevation and precipitation into categories.</a:t>
            </a:r>
            <a:endParaRPr sz="2200">
              <a:solidFill>
                <a:schemeClr val="dk1"/>
              </a:solidFill>
            </a:endParaRPr>
          </a:p>
          <a:p>
            <a:pPr indent="-2540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2200">
                <a:solidFill>
                  <a:schemeClr val="dk1"/>
                </a:solidFill>
              </a:rPr>
              <a:t>Interaction Features: Combined aspect and slope to analyze drainage and erosion impact</a:t>
            </a:r>
            <a:endParaRPr i="0" sz="2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0" name="Google Shape;410;g2fa680ea92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g2fa680ea92d_0_1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12" name="Google Shape;412;g2fa680ea92d_0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1" cy="52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13" name="Google Shape;413;g2fa680ea92d_0_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g2fa680ea92d_0_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g2fa680ea92d_0_12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g2fa680ea92d_0_12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fa680ea92d_0_12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Correlation Matrix of Features in the Dataset</a:t>
            </a:r>
            <a:endParaRPr b="0" i="0" sz="4400" u="none" cap="none" strike="noStrike">
              <a:solidFill>
                <a:srgbClr val="FFC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fa680ea92d_0_12"/>
          <p:cNvSpPr txBox="1"/>
          <p:nvPr/>
        </p:nvSpPr>
        <p:spPr>
          <a:xfrm>
            <a:off x="324676" y="2234913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</a:endParaRPr>
          </a:p>
        </p:txBody>
      </p:sp>
      <p:pic>
        <p:nvPicPr>
          <p:cNvPr id="419" name="Google Shape;419;g2fa680ea92d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3225" y="2079500"/>
            <a:ext cx="4086375" cy="45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fa680ea92d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50" y="2421300"/>
            <a:ext cx="7845301" cy="43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5" name="Google Shape;4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27" name="Google Shape;42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28" name="Google Shape;42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1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11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8" name="Google Shape;438;g2fa680ea92d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g2fa680ea92d_1_1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40" name="Google Shape;440;g2fa680ea92d_1_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1" cy="52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41" name="Google Shape;441;g2fa680ea92d_1_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g2fa680ea92d_1_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2fa680ea92d_1_15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g2fa680ea92d_1_15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2fa680ea92d_1_15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FFC8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 and Training </a:t>
            </a:r>
            <a:endParaRPr b="0" i="0" sz="4400" u="none" cap="none" strike="noStrike">
              <a:solidFill>
                <a:srgbClr val="FFC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fa680ea92d_1_15"/>
          <p:cNvSpPr txBox="1"/>
          <p:nvPr/>
        </p:nvSpPr>
        <p:spPr>
          <a:xfrm>
            <a:off x="264175" y="2417050"/>
            <a:ext cx="6812400" cy="3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In this project, we have trained five different machine learning models for landslide prediction and achieved varying accuracy levels across these models.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❖"/>
            </a:pPr>
            <a:r>
              <a:rPr lang="en-US" sz="2200"/>
              <a:t>But none of the individual models provided a satisfactory level of accuracy therefore we adopted a hybrid model approach to improve overall performance.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2fa680ea92d_1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2825" y="2529499"/>
            <a:ext cx="4587299" cy="29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2" name="Google Shape;4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12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54" name="Google Shape;45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55" name="Google Shape;45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2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12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837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FFC83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Selection and Training </a:t>
            </a:r>
            <a:endParaRPr b="0" i="0" sz="4400" u="none" cap="none" strike="noStrike">
              <a:solidFill>
                <a:srgbClr val="FFC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328775" y="1983575"/>
            <a:ext cx="106338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The hybrid model combines the two highest-performing models:</a:t>
            </a:r>
            <a:endParaRPr sz="2200"/>
          </a:p>
          <a:p>
            <a:pPr indent="-368300" lvl="2" marL="1371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  </a:t>
            </a:r>
            <a:r>
              <a:rPr b="1" lang="en-US" sz="2200"/>
              <a:t>Random Forest: 77.36</a:t>
            </a:r>
            <a:r>
              <a:rPr lang="en-US" sz="2200"/>
              <a:t>% accuracy</a:t>
            </a:r>
            <a:endParaRPr sz="2200"/>
          </a:p>
          <a:p>
            <a:pPr indent="-368300" lvl="2" marL="1371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■"/>
            </a:pPr>
            <a:r>
              <a:rPr lang="en-US" sz="2200"/>
              <a:t>  </a:t>
            </a:r>
            <a:r>
              <a:rPr b="1" lang="en-US" sz="2200"/>
              <a:t>Support Vector Machine (SVM</a:t>
            </a:r>
            <a:r>
              <a:rPr lang="en-US" sz="2200"/>
              <a:t>): </a:t>
            </a:r>
            <a:r>
              <a:rPr b="1" lang="en-US" sz="2200"/>
              <a:t>79.01%</a:t>
            </a:r>
            <a:r>
              <a:rPr lang="en-US" sz="2200"/>
              <a:t> accuracy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By integrating these models, we achieved a final accuracy of </a:t>
            </a:r>
            <a:r>
              <a:rPr b="1" lang="en-US" sz="2200"/>
              <a:t>81.06%.</a:t>
            </a:r>
            <a:endParaRPr b="1"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5" name="Google Shape;465;g2fa680ea92d_1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g2fa680ea92d_1_3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67" name="Google Shape;467;g2fa680ea92d_1_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1" cy="52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68" name="Google Shape;468;g2fa680ea92d_1_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g2fa680ea92d_1_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g2fa680ea92d_1_30"/>
            <p:cNvPicPr preferRelativeResize="0"/>
            <p:nvPr/>
          </p:nvPicPr>
          <p:blipFill rotWithShape="1">
            <a:blip r:embed="rId7">
              <a:alphaModFix/>
            </a:blip>
            <a:srcRect b="19361" l="13940" r="13940" t="19367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g2fa680ea92d_1_30"/>
          <p:cNvSpPr/>
          <p:nvPr/>
        </p:nvSpPr>
        <p:spPr>
          <a:xfrm>
            <a:off x="-2720" y="666307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fa680ea92d_1_30"/>
          <p:cNvSpPr txBox="1"/>
          <p:nvPr/>
        </p:nvSpPr>
        <p:spPr>
          <a:xfrm>
            <a:off x="871348" y="1476679"/>
            <a:ext cx="1134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Evaluation and Hyperparameter Tuning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fa680ea92d_1_30"/>
          <p:cNvSpPr txBox="1"/>
          <p:nvPr/>
        </p:nvSpPr>
        <p:spPr>
          <a:xfrm>
            <a:off x="747826" y="2234888"/>
            <a:ext cx="10941900" cy="4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Hyperparameter tuning did not significantly impact the accuracy of our hybrid model, so we chose not to prioritize it.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For our hybrid model evaluation, the confusion matrix shows the following: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t/>
            </a:r>
            <a:endParaRPr sz="2200"/>
          </a:p>
        </p:txBody>
      </p:sp>
      <p:graphicFrame>
        <p:nvGraphicFramePr>
          <p:cNvPr id="474" name="Google Shape;474;g2fa680ea92d_1_30"/>
          <p:cNvGraphicFramePr/>
          <p:nvPr/>
        </p:nvGraphicFramePr>
        <p:xfrm>
          <a:off x="3878275" y="4633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{99B25C28-F865-4736-817F-E81EBF117F3E}</a:tableStyleId>
              </a:tblPr>
              <a:tblGrid>
                <a:gridCol w="1693625"/>
                <a:gridCol w="1693625"/>
              </a:tblGrid>
              <a:tr h="814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110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28    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8143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18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/>
                        <a:t>87</a:t>
                      </a:r>
                      <a:endParaRPr b="1" sz="27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9" name="Google Shape;4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1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81" name="Google Shape;48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82" name="Google Shape;482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13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13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3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Evaluation and Hyperparameter Tuning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3"/>
          <p:cNvSpPr txBox="1"/>
          <p:nvPr/>
        </p:nvSpPr>
        <p:spPr>
          <a:xfrm>
            <a:off x="747825" y="1979376"/>
            <a:ext cx="10941900" cy="4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b="1" lang="en-US" sz="2000"/>
              <a:t>Correct Predictions</a:t>
            </a:r>
            <a:endParaRPr b="1"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 </a:t>
            </a:r>
            <a:r>
              <a:rPr b="1" lang="en-US" sz="2000"/>
              <a:t>True Positives (TP): 87 </a:t>
            </a:r>
            <a:r>
              <a:rPr lang="en-US" sz="2000"/>
              <a:t>-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model correctly predicted landslide occurrences.</a:t>
            </a:r>
            <a:endParaRPr sz="2000"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 </a:t>
            </a:r>
            <a:r>
              <a:rPr b="1" lang="en-US" sz="2000"/>
              <a:t>True Negatives (TN): 110</a:t>
            </a:r>
            <a:r>
              <a:rPr lang="en-US" sz="2000"/>
              <a:t> -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model correctly predicted no landslide occurrences.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-US" sz="2000"/>
              <a:t>Incorrect Predictions:</a:t>
            </a:r>
            <a:endParaRPr b="1" sz="2000"/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</a:t>
            </a:r>
            <a:r>
              <a:rPr b="1" lang="en-US" sz="2000"/>
              <a:t> False Positives (FP):</a:t>
            </a:r>
            <a:r>
              <a:rPr lang="en-US" sz="2000"/>
              <a:t> </a:t>
            </a:r>
            <a:r>
              <a:rPr b="1" lang="en-US" sz="2000"/>
              <a:t>28 </a:t>
            </a:r>
            <a:r>
              <a:rPr lang="en-US" sz="2000"/>
              <a:t>-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model incorrectly predicted landslide occurrences (Type I error).</a:t>
            </a:r>
            <a:endParaRPr sz="2000"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 </a:t>
            </a:r>
            <a:r>
              <a:rPr b="1" lang="en-US" sz="2000"/>
              <a:t> False Negatives (FN)</a:t>
            </a:r>
            <a:r>
              <a:rPr lang="en-US" sz="2000"/>
              <a:t>: </a:t>
            </a:r>
            <a:r>
              <a:rPr b="1" lang="en-US" sz="2000"/>
              <a:t>18</a:t>
            </a:r>
            <a:r>
              <a:rPr lang="en-US" sz="2000"/>
              <a:t> -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The model failed to predict landslide occurrences (Type II error).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en-US" sz="2000"/>
              <a:t>Overall, the hybrid approach has been effective in improving prediction accuracy and minimizing errors.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t/>
            </a:r>
            <a:endParaRPr sz="2000"/>
          </a:p>
        </p:txBody>
      </p:sp>
      <p:graphicFrame>
        <p:nvGraphicFramePr>
          <p:cNvPr id="488" name="Google Shape;488;p13"/>
          <p:cNvGraphicFramePr/>
          <p:nvPr/>
        </p:nvGraphicFramePr>
        <p:xfrm>
          <a:off x="9993350" y="3140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{99B25C28-F865-4736-817F-E81EBF117F3E}</a:tableStyleId>
              </a:tblPr>
              <a:tblGrid>
                <a:gridCol w="700450"/>
                <a:gridCol w="700450"/>
              </a:tblGrid>
              <a:tr h="47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110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   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47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18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3" name="Google Shape;4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p1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495" name="Google Shape;49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496" name="Google Shape;49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4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14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4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Refinement and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4"/>
          <p:cNvSpPr txBox="1"/>
          <p:nvPr/>
        </p:nvSpPr>
        <p:spPr>
          <a:xfrm>
            <a:off x="675775" y="2249750"/>
            <a:ext cx="103005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For testing our model, we used raw data from the same datasource and had the model predict the outcomes, which we then compared to the actual values.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In the majority of cases, the model provided accurate predictions, demonstrating its reliability. While there were a few instances where predictions were not accurate, this is expected given the model's accuracy of 81.06%.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Overall, the model's performance is promising, and the occasional errors are within an acceptable range for a model of this accuracy level.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06" name="Google Shape;5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1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08" name="Google Shape;508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09" name="Google Shape;50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5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15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5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Results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9" name="Google Shape;5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1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21" name="Google Shape;52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22" name="Google Shape;52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1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6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Evaluation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7" name="Google Shape;527;p16"/>
          <p:cNvGraphicFramePr/>
          <p:nvPr/>
        </p:nvGraphicFramePr>
        <p:xfrm>
          <a:off x="1028700" y="24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{99B25C28-F865-4736-817F-E81EBF117F3E}</a:tableStyleId>
              </a:tblPr>
              <a:tblGrid>
                <a:gridCol w="2746725"/>
                <a:gridCol w="1951350"/>
                <a:gridCol w="2022050"/>
                <a:gridCol w="1845325"/>
                <a:gridCol w="172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Model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F1-Score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Precision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Recall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Gradient Boosting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0.790123   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0.777293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0.717742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0.847619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0.773663   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0.759825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0.701613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0.828571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SVM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0.790123   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0.781116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0.710938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0.866667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0.720165   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0.711864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0.641221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0.800000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KNN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0.711934    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0.717742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0.622378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0.847619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</a:rPr>
                        <a:t>Hybrid (RF + SVM)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0.806584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0.787330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0.75000 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0.828571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"/>
          <p:cNvSpPr txBox="1"/>
          <p:nvPr>
            <p:ph idx="1" type="body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Char char="•"/>
            </a:pPr>
            <a:r>
              <a:rPr b="1"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Concept note and implementation plan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SDG Relation</a:t>
            </a:r>
            <a:endParaRPr>
              <a:solidFill>
                <a:srgbClr val="383838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Char char="•"/>
            </a:pPr>
            <a:r>
              <a:rPr b="1"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Exploratory Data Analysis et Feature Engineering</a:t>
            </a:r>
            <a:endParaRPr>
              <a:solidFill>
                <a:srgbClr val="383838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Char char="•"/>
            </a:pPr>
            <a:r>
              <a:rPr b="1"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Model Selection and Training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Model Evaluation and Hyperparameter Tuning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Model Refinement and Testing</a:t>
            </a:r>
            <a:endParaRPr>
              <a:solidFill>
                <a:srgbClr val="383838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Char char="•"/>
            </a:pPr>
            <a:r>
              <a:rPr b="1"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Evaluation Results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>
              <a:solidFill>
                <a:srgbClr val="383838"/>
              </a:solidFill>
            </a:endParaRPr>
          </a:p>
          <a:p>
            <a:pPr indent="-266700" lvl="1" marL="723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urier New"/>
              <a:buChar char="o"/>
            </a:pPr>
            <a:r>
              <a:rPr lang="en-US" sz="140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>
              <a:solidFill>
                <a:srgbClr val="383838"/>
              </a:solidFill>
            </a:endParaRPr>
          </a:p>
        </p:txBody>
      </p:sp>
      <p:sp>
        <p:nvSpPr>
          <p:cNvPr id="290" name="Google Shape;290;p3"/>
          <p:cNvSpPr txBox="1"/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lang="en-US" sz="3350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Outline</a:t>
            </a:r>
            <a:endParaRPr/>
          </a:p>
        </p:txBody>
      </p:sp>
      <p:pic>
        <p:nvPicPr>
          <p:cNvPr descr="Image" id="291" name="Google Shape;2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293" name="Google Shape;29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294" name="Google Shape;29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3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4" id="298" name="Google Shape;298;p3"/>
          <p:cNvPicPr preferRelativeResize="0"/>
          <p:nvPr/>
        </p:nvPicPr>
        <p:blipFill rotWithShape="1">
          <a:blip r:embed="rId8">
            <a:alphaModFix/>
          </a:blip>
          <a:srcRect b="2065" l="4040" r="5945" t="1442"/>
          <a:stretch/>
        </p:blipFill>
        <p:spPr>
          <a:xfrm>
            <a:off x="6770205" y="1420775"/>
            <a:ext cx="4919511" cy="4919389"/>
          </a:xfrm>
          <a:custGeom>
            <a:rect b="b" l="l" r="r" t="t"/>
            <a:pathLst>
              <a:path extrusionOk="0" h="20595" w="19679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2" name="Google Shape;5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17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34" name="Google Shape;53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35" name="Google Shape;53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17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7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01075" y="2141617"/>
            <a:ext cx="7989278" cy="401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45" name="Google Shape;5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1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47" name="Google Shape;54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48" name="Google Shape;54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1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1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18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Future 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8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Integration: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plan to integrate an interactive map where users can select specific regions and receive real-time landslide risk predictions with tailored suggestions.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Optimization: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Further optimization of the model can be done by incorporating additional datasets, such as soil moisture and vegetation cover, to improve prediction accuracy.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Monitoring: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Incorporating IoT-based real-time monitoring of environmental conditions, such as precipitation and slope changes, can help enhance early warning systems.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8" name="Google Shape;55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560" name="Google Shape;56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561" name="Google Shape;56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1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Kaggle Dataset 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Scikit-learn Documentation - [</a:t>
            </a:r>
            <a:r>
              <a:rPr lang="en-US" sz="2200" u="sng">
                <a:solidFill>
                  <a:schemeClr val="hlink"/>
                </a:solidFill>
                <a:hlinkClick r:id="rId8"/>
              </a:rPr>
              <a:t>https://scikit-learn.org</a:t>
            </a:r>
            <a:r>
              <a:rPr lang="en-US" sz="2200"/>
              <a:t>]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Pandas and Numpy Libraries - [</a:t>
            </a:r>
            <a:r>
              <a:rPr lang="en-US" sz="2200" u="sng">
                <a:solidFill>
                  <a:schemeClr val="hlink"/>
                </a:solidFill>
                <a:hlinkClick r:id="rId9"/>
              </a:rPr>
              <a:t>https://pandas.pydata.org</a:t>
            </a:r>
            <a:r>
              <a:rPr lang="en-US" sz="2200"/>
              <a:t>], [</a:t>
            </a:r>
            <a:r>
              <a:rPr lang="en-US" sz="2200" u="sng">
                <a:solidFill>
                  <a:schemeClr val="hlink"/>
                </a:solidFill>
                <a:hlinkClick r:id="rId10"/>
              </a:rPr>
              <a:t>https://numpy.org</a:t>
            </a:r>
            <a:r>
              <a:rPr lang="en-US" sz="2200"/>
              <a:t>]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Flask Documentation - [</a:t>
            </a:r>
            <a:r>
              <a:rPr lang="en-US" sz="2200" u="sng">
                <a:solidFill>
                  <a:schemeClr val="hlink"/>
                </a:solidFill>
                <a:hlinkClick r:id="rId11"/>
              </a:rPr>
              <a:t>https://flask.palletsprojects.com</a:t>
            </a:r>
            <a:r>
              <a:rPr lang="en-US" sz="2200"/>
              <a:t>]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-US" sz="2200"/>
              <a:t>Sustainable Development Goals (SDG) 11 &amp; 13 - [</a:t>
            </a:r>
            <a:r>
              <a:rPr lang="en-US" sz="2200" u="sng">
                <a:solidFill>
                  <a:schemeClr val="hlink"/>
                </a:solidFill>
                <a:hlinkClick r:id="rId12"/>
              </a:rPr>
              <a:t>https://sdgs.un.org/goals</a:t>
            </a:r>
            <a:r>
              <a:rPr lang="en-US" sz="2200"/>
              <a:t>]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0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7" id="572" name="Google Shape;5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1332" y="387946"/>
            <a:ext cx="1172345" cy="572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573" name="Google Shape;5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0126" y="295810"/>
            <a:ext cx="959441" cy="733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574" name="Google Shape;57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4078" y="103953"/>
            <a:ext cx="526003" cy="1065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png" id="575" name="Google Shape;575;p20"/>
          <p:cNvPicPr preferRelativeResize="0"/>
          <p:nvPr/>
        </p:nvPicPr>
        <p:blipFill rotWithShape="1">
          <a:blip r:embed="rId6">
            <a:alphaModFix/>
          </a:blip>
          <a:srcRect b="19365" l="13941" r="13941" t="19365"/>
          <a:stretch/>
        </p:blipFill>
        <p:spPr>
          <a:xfrm>
            <a:off x="7968564" y="251012"/>
            <a:ext cx="907559" cy="771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7704" y="2355271"/>
            <a:ext cx="2919045" cy="28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20"/>
          <p:cNvSpPr txBox="1"/>
          <p:nvPr>
            <p:ph idx="4294967295" type="ctrTitle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icrosoft YaHei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b="1" i="0" sz="8000" u="none" cap="none" strike="noStrik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mage" id="578" name="Google Shape;57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03668" y="647699"/>
            <a:ext cx="5015131" cy="70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3" name="Google Shape;3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4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05" name="Google Shape;30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06" name="Google Shape;30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4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Concept note and Implementation Plan 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6" name="Google Shape;3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5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18" name="Google Shape;31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19" name="Google Shape;31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5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5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5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"/>
          <p:cNvSpPr txBox="1"/>
          <p:nvPr/>
        </p:nvSpPr>
        <p:spPr>
          <a:xfrm>
            <a:off x="751975" y="2249749"/>
            <a:ext cx="109419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Landslides are one of the most destructive natural hazards globally, causing loss of life, destruction of infrastructure, and environmental degradation.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 landslides, particularly in regions with high rainfall and unstable terrains, have emphasized the need for early detection and prevention.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aims to develop an AI-driven model to predict landslide susceptibility using key environmental factors (elevation, rainfall, slope, etc.).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Char char="❖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can be applied in various regions to aid in proactive risk management and disaster preparedness.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9" name="Google Shape;3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6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31" name="Google Shape;33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32" name="Google Shape;33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6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6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Model: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machine learning-based model to identify regions susceptible to landslides based on environmental and geological factors.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User-Friendly Interface: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a web interface for local authorities and disaster management teams to input data and receive real-time risk predictions.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Ensure the model is adaptable and can be used in different geographical locations worldwide.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Data-Driven Insights: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 actionable suggestions to mitigate landslide risks for high-risk areas.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2" name="Google Shape;3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04" y="45351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7"/>
          <p:cNvGrpSpPr/>
          <p:nvPr/>
        </p:nvGrpSpPr>
        <p:grpSpPr>
          <a:xfrm>
            <a:off x="8387879" y="131423"/>
            <a:ext cx="3292787" cy="729780"/>
            <a:chOff x="8396929" y="180373"/>
            <a:chExt cx="3292787" cy="729780"/>
          </a:xfrm>
        </p:grpSpPr>
        <p:pic>
          <p:nvPicPr>
            <p:cNvPr descr="Picture 7" id="344" name="Google Shape;34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45" name="Google Shape;34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7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7"/>
          <p:cNvSpPr/>
          <p:nvPr/>
        </p:nvSpPr>
        <p:spPr>
          <a:xfrm>
            <a:off x="-11770" y="6614124"/>
            <a:ext cx="12215400" cy="243900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 txBox="1"/>
          <p:nvPr/>
        </p:nvSpPr>
        <p:spPr>
          <a:xfrm>
            <a:off x="862298" y="1427729"/>
            <a:ext cx="4872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SDG Relation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"/>
          <p:cNvSpPr txBox="1"/>
          <p:nvPr/>
        </p:nvSpPr>
        <p:spPr>
          <a:xfrm>
            <a:off x="742925" y="2200825"/>
            <a:ext cx="8200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11 - Sustainable Cities and Communities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project helps build resilient infrastructure, reduce the impact of natural disasters, and ensure urban safety by identifying risk zones.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13 - Climate Action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Contributes to climate resilience by predicting landslides exacerbated by extreme weather, such as heavy rainfall, due to climate change.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SDG 9 - Industry, Innovation, and Infrastructure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Promotes innovation in disaster management through the use of AI and data analytics to prevent loss of life and infrastructure damage.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15979" y="2007625"/>
            <a:ext cx="2084575" cy="12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5975" y="3562625"/>
            <a:ext cx="2084575" cy="10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45398" y="4801000"/>
            <a:ext cx="2084575" cy="12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8" name="Google Shape;3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8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60" name="Google Shape;36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61" name="Google Shape;36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8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8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icrosoft YaHe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1" name="Google Shape;3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9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73" name="Google Shape;37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74" name="Google Shape;37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9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9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Collection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"/>
          <p:cNvSpPr txBox="1"/>
          <p:nvPr/>
        </p:nvSpPr>
        <p:spPr>
          <a:xfrm>
            <a:off x="751975" y="2021151"/>
            <a:ext cx="109419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905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❖"/>
            </a:pPr>
            <a:r>
              <a:rPr lang="en-US" sz="2200">
                <a:solidFill>
                  <a:schemeClr val="dk1"/>
                </a:solidFill>
              </a:rPr>
              <a:t>Dataset Source: The dataset used for this project was obtained from Kaggle</a:t>
            </a:r>
            <a:endParaRPr sz="2200">
              <a:solidFill>
                <a:schemeClr val="dk1"/>
              </a:solidFill>
            </a:endParaRPr>
          </a:p>
          <a:p>
            <a:pPr indent="-2540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</a:pPr>
            <a:r>
              <a:rPr lang="en-US" sz="2200">
                <a:solidFill>
                  <a:schemeClr val="dk1"/>
                </a:solidFill>
              </a:rPr>
              <a:t>Features Collected:  Aspect Curvature, Earthquake Activity,	Elevation, Flow Accumulation, Lithology (Rock/Soil Type), NDVI (Vegetation Index), NDWI (Water Index), Plan Curvature, Precipitation, Profile Curvature and Slope (Terrain Steepness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❖"/>
            </a:pPr>
            <a:r>
              <a:rPr lang="en-US" sz="2200">
                <a:solidFill>
                  <a:schemeClr val="dk1"/>
                </a:solidFill>
              </a:rPr>
              <a:t>Preprocessing Steps during Data Collection: Data Cleaning: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❖"/>
            </a:pPr>
            <a:r>
              <a:rPr lang="en-US" sz="2200">
                <a:solidFill>
                  <a:schemeClr val="dk1"/>
                </a:solidFill>
              </a:rPr>
              <a:t>Handling Missing Values: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</a:pPr>
            <a:r>
              <a:rPr lang="en-US" sz="2200">
                <a:solidFill>
                  <a:schemeClr val="dk1"/>
                </a:solidFill>
              </a:rPr>
              <a:t>Missing values were filled using appropriate methods such as: Mean/Median or Mode.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❖"/>
            </a:pPr>
            <a:r>
              <a:rPr lang="en-US" sz="2200">
                <a:solidFill>
                  <a:schemeClr val="dk1"/>
                </a:solidFill>
              </a:rPr>
              <a:t>Scaling Features: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➢"/>
            </a:pPr>
            <a:r>
              <a:rPr lang="en-US" sz="2200">
                <a:solidFill>
                  <a:schemeClr val="dk1"/>
                </a:solidFill>
              </a:rPr>
              <a:t>Min-Max Scaling is applied to continuous features to normalize the data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4" name="Google Shape;3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54" y="502466"/>
            <a:ext cx="1934776" cy="153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10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descr="Picture 7" id="386" name="Google Shape;38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9" id="387" name="Google Shape;387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0"/>
            <p:cNvPicPr preferRelativeResize="0"/>
            <p:nvPr/>
          </p:nvPicPr>
          <p:blipFill rotWithShape="1">
            <a:blip r:embed="rId7">
              <a:alphaModFix/>
            </a:blip>
            <a:srcRect b="19365" l="13941" r="13941" t="19365"/>
            <a:stretch/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10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E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EFF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0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350"/>
              <a:buFont typeface="Microsoft YaHei"/>
              <a:buNone/>
            </a:pPr>
            <a:r>
              <a:rPr b="1" i="0" lang="en-US" sz="3350" u="none" cap="none" strike="noStrike">
                <a:solidFill>
                  <a:srgbClr val="38383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Exploratory Data Analysis and Feature Engineering</a:t>
            </a:r>
            <a:endParaRPr b="0" i="0" sz="4400" u="none" cap="none" strike="noStrike">
              <a:solidFill>
                <a:srgbClr val="FFC8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0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-2921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❖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Process: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➢"/>
            </a:pPr>
            <a:r>
              <a:rPr lang="en-US" sz="2800">
                <a:solidFill>
                  <a:schemeClr val="dk1"/>
                </a:solidFill>
              </a:rPr>
              <a:t>Purpose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chemeClr val="dk1"/>
                </a:solidFill>
              </a:rPr>
              <a:t>Identify data patterns, detect anomalies, and understand relationships.</a:t>
            </a:r>
            <a:endParaRPr sz="2200">
              <a:solidFill>
                <a:schemeClr val="dk1"/>
              </a:solidFill>
            </a:endParaRPr>
          </a:p>
          <a:p>
            <a:pPr indent="-2794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➢"/>
            </a:pPr>
            <a:r>
              <a:rPr lang="en-US" sz="2800">
                <a:solidFill>
                  <a:schemeClr val="dk1"/>
                </a:solidFill>
              </a:rPr>
              <a:t>Techniques</a:t>
            </a:r>
            <a:r>
              <a:rPr b="1" lang="en-US" sz="2200">
                <a:solidFill>
                  <a:schemeClr val="dk1"/>
                </a:solidFill>
              </a:rPr>
              <a:t>:</a:t>
            </a:r>
            <a:endParaRPr b="1" sz="2200">
              <a:solidFill>
                <a:schemeClr val="dk1"/>
              </a:solidFill>
            </a:endParaRPr>
          </a:p>
          <a:p>
            <a:pPr indent="-3048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2200">
                <a:solidFill>
                  <a:schemeClr val="dk1"/>
                </a:solidFill>
              </a:rPr>
              <a:t>Histograms: Analyzed distributions of features like elevation, precipitation, and slope.</a:t>
            </a:r>
            <a:endParaRPr sz="2200">
              <a:solidFill>
                <a:schemeClr val="dk1"/>
              </a:solidFill>
            </a:endParaRPr>
          </a:p>
          <a:p>
            <a:pPr indent="-3048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2200">
                <a:solidFill>
                  <a:schemeClr val="dk1"/>
                </a:solidFill>
              </a:rPr>
              <a:t>Box Plots: Detected outliers in features like precipitation and NDVI.</a:t>
            </a:r>
            <a:endParaRPr sz="2200">
              <a:solidFill>
                <a:schemeClr val="dk1"/>
              </a:solidFill>
            </a:endParaRPr>
          </a:p>
          <a:p>
            <a:pPr indent="-304800" lvl="2" marL="1143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</a:pPr>
            <a:r>
              <a:rPr lang="en-US" sz="2200">
                <a:solidFill>
                  <a:schemeClr val="dk1"/>
                </a:solidFill>
              </a:rPr>
              <a:t>Correlation Heatmap: Identified strong correlations between features such as precipitation, slope, and elevation with landslide risks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